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Noto Serif Display" panose="020B0604020202020204"/>
      <p:regular r:id="rId13"/>
    </p:embeddedFont>
    <p:embeddedFont>
      <p:font typeface="Noto Serif Display Bold Italics" panose="020B0604020202020204"/>
      <p:regular r:id="rId14"/>
    </p:embeddedFont>
    <p:embeddedFont>
      <p:font typeface="Noto Serif Display Italics" panose="020B0604020202020204"/>
      <p:regular r:id="rId15"/>
    </p:embeddedFont>
    <p:embeddedFont>
      <p:font typeface="Noto Serif Display Light Italics" panose="020B0604020202020204"/>
      <p:regular r:id="rId16"/>
    </p:embeddedFont>
    <p:embeddedFont>
      <p:font typeface="TT Fors" panose="020B0604020202020204" charset="0"/>
      <p:regular r:id="rId17"/>
    </p:embeddedFont>
    <p:embeddedFont>
      <p:font typeface="TT For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9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45430" y="9263062"/>
            <a:ext cx="981612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712736" y="1469621"/>
            <a:ext cx="5179871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3938" y="-1410718"/>
            <a:ext cx="0" cy="19977414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66581" y="968603"/>
            <a:ext cx="2626026" cy="1002036"/>
          </a:xfrm>
          <a:custGeom>
            <a:avLst/>
            <a:gdLst/>
            <a:ahLst/>
            <a:cxnLst/>
            <a:rect l="l" t="t" r="r" b="b"/>
            <a:pathLst>
              <a:path w="2626026" h="1002036">
                <a:moveTo>
                  <a:pt x="0" y="0"/>
                </a:moveTo>
                <a:lnTo>
                  <a:pt x="2626026" y="0"/>
                </a:lnTo>
                <a:lnTo>
                  <a:pt x="2626026" y="1002037"/>
                </a:lnTo>
                <a:lnTo>
                  <a:pt x="0" y="100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6087" y="8237867"/>
            <a:ext cx="6410072" cy="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SISTEMAS OPERATIVOS</a:t>
            </a:r>
          </a:p>
        </p:txBody>
      </p:sp>
      <p:sp>
        <p:nvSpPr>
          <p:cNvPr id="7" name="Freeform 7"/>
          <p:cNvSpPr/>
          <p:nvPr/>
        </p:nvSpPr>
        <p:spPr>
          <a:xfrm rot="-741142" flipH="1">
            <a:off x="6600468" y="5720010"/>
            <a:ext cx="16312639" cy="7444054"/>
          </a:xfrm>
          <a:custGeom>
            <a:avLst/>
            <a:gdLst/>
            <a:ahLst/>
            <a:cxnLst/>
            <a:rect l="l" t="t" r="r" b="b"/>
            <a:pathLst>
              <a:path w="16312639" h="7444054">
                <a:moveTo>
                  <a:pt x="16312640" y="0"/>
                </a:moveTo>
                <a:lnTo>
                  <a:pt x="0" y="0"/>
                </a:lnTo>
                <a:lnTo>
                  <a:pt x="0" y="7444053"/>
                </a:lnTo>
                <a:lnTo>
                  <a:pt x="16312640" y="7444053"/>
                </a:lnTo>
                <a:lnTo>
                  <a:pt x="16312640" y="0"/>
                </a:lnTo>
                <a:close/>
              </a:path>
            </a:pathLst>
          </a:custGeom>
          <a:blipFill>
            <a:blip r:embed="rId4"/>
            <a:stretch>
              <a:fillRect l="-196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83157" y="1074336"/>
            <a:ext cx="6382052" cy="3159116"/>
          </a:xfrm>
          <a:custGeom>
            <a:avLst/>
            <a:gdLst/>
            <a:ahLst/>
            <a:cxnLst/>
            <a:rect l="l" t="t" r="r" b="b"/>
            <a:pathLst>
              <a:path w="6382052" h="3159116">
                <a:moveTo>
                  <a:pt x="0" y="0"/>
                </a:moveTo>
                <a:lnTo>
                  <a:pt x="6382052" y="0"/>
                </a:lnTo>
                <a:lnTo>
                  <a:pt x="6382052" y="3159116"/>
                </a:lnTo>
                <a:lnTo>
                  <a:pt x="0" y="3159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8230640" y="7537405"/>
            <a:ext cx="6382052" cy="3159116"/>
          </a:xfrm>
          <a:custGeom>
            <a:avLst/>
            <a:gdLst/>
            <a:ahLst/>
            <a:cxnLst/>
            <a:rect l="l" t="t" r="r" b="b"/>
            <a:pathLst>
              <a:path w="6382052" h="3159116">
                <a:moveTo>
                  <a:pt x="0" y="3159115"/>
                </a:moveTo>
                <a:lnTo>
                  <a:pt x="6382052" y="3159115"/>
                </a:lnTo>
                <a:lnTo>
                  <a:pt x="6382052" y="0"/>
                </a:lnTo>
                <a:lnTo>
                  <a:pt x="0" y="0"/>
                </a:lnTo>
                <a:lnTo>
                  <a:pt x="0" y="315911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014607" y="528621"/>
            <a:ext cx="4737270" cy="1551456"/>
          </a:xfrm>
          <a:custGeom>
            <a:avLst/>
            <a:gdLst/>
            <a:ahLst/>
            <a:cxnLst/>
            <a:rect l="l" t="t" r="r" b="b"/>
            <a:pathLst>
              <a:path w="4737270" h="1551456">
                <a:moveTo>
                  <a:pt x="0" y="0"/>
                </a:moveTo>
                <a:lnTo>
                  <a:pt x="4737270" y="0"/>
                </a:lnTo>
                <a:lnTo>
                  <a:pt x="4737270" y="1551455"/>
                </a:lnTo>
                <a:lnTo>
                  <a:pt x="0" y="1551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16087" y="2251650"/>
            <a:ext cx="11084307" cy="214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8"/>
              </a:lnSpc>
            </a:pPr>
            <a:r>
              <a:rPr lang="en-US" sz="6155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COMANDOS BÁSICOS DE SISTEMAS OPERATIVOS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6087" y="328596"/>
            <a:ext cx="6266540" cy="181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53"/>
              </a:lnSpc>
            </a:pPr>
            <a:r>
              <a:rPr lang="en-US" sz="10609" i="1" spc="-806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Unidad III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6087" y="4928813"/>
            <a:ext cx="11827327" cy="155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GARCÍA ROBLES YILNE 240326</a:t>
            </a:r>
          </a:p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MEJIA MERCADO FRANCISCA ELIZABETH 240267</a:t>
            </a:r>
          </a:p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GARCIA MEZA RAUL ALBERTO 240243</a:t>
            </a:r>
          </a:p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CALOCA CALDERON DANIELA 240514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6087" y="7322717"/>
            <a:ext cx="6410072" cy="38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8"/>
              </a:lnSpc>
            </a:pPr>
            <a:r>
              <a:rPr lang="en-US" sz="2220" spc="301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PROF. ING. FERNANDO IRIBE PÉREZ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2422" y="2590102"/>
            <a:ext cx="5739631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1.copy: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○Copia archivos.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copy archivo.txt copia_archivo.txt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2422" y="4900722"/>
            <a:ext cx="6578492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2.move: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○Mueve archivos o directorios.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move archivo.txt C:\NuevoDirectorio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422" y="7211342"/>
            <a:ext cx="6951231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3.type: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○Muestra el contenido de un archivo de texto.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type archivo.txt</a:t>
            </a:r>
          </a:p>
        </p:txBody>
      </p:sp>
      <p:sp>
        <p:nvSpPr>
          <p:cNvPr id="8" name="Freeform 8"/>
          <p:cNvSpPr/>
          <p:nvPr/>
        </p:nvSpPr>
        <p:spPr>
          <a:xfrm>
            <a:off x="10972800" y="0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02257" y="123858"/>
            <a:ext cx="10035894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i="1" spc="-455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Comandos en Windows (CMD)</a:t>
            </a:r>
          </a:p>
          <a:p>
            <a:pPr marL="0" lvl="0" indent="0" algn="ctr">
              <a:lnSpc>
                <a:spcPts val="6900"/>
              </a:lnSpc>
            </a:pPr>
            <a:r>
              <a:rPr lang="en-US" sz="6000" spc="-455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Gestión de archivos</a:t>
            </a:r>
          </a:p>
        </p:txBody>
      </p:sp>
      <p:sp>
        <p:nvSpPr>
          <p:cNvPr id="10" name="Freeform 10"/>
          <p:cNvSpPr/>
          <p:nvPr/>
        </p:nvSpPr>
        <p:spPr>
          <a:xfrm rot="-837737" flipH="1">
            <a:off x="6799146" y="6275777"/>
            <a:ext cx="16312639" cy="7444054"/>
          </a:xfrm>
          <a:custGeom>
            <a:avLst/>
            <a:gdLst/>
            <a:ahLst/>
            <a:cxnLst/>
            <a:rect l="l" t="t" r="r" b="b"/>
            <a:pathLst>
              <a:path w="16312639" h="7444054">
                <a:moveTo>
                  <a:pt x="16312640" y="0"/>
                </a:moveTo>
                <a:lnTo>
                  <a:pt x="0" y="0"/>
                </a:lnTo>
                <a:lnTo>
                  <a:pt x="0" y="7444054"/>
                </a:lnTo>
                <a:lnTo>
                  <a:pt x="16312640" y="7444054"/>
                </a:lnTo>
                <a:lnTo>
                  <a:pt x="16312640" y="0"/>
                </a:lnTo>
                <a:close/>
              </a:path>
            </a:pathLst>
          </a:custGeom>
          <a:blipFill>
            <a:blip r:embed="rId4"/>
            <a:stretch>
              <a:fillRect l="-196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831272" y="2428908"/>
            <a:ext cx="6399349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4.attrib: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○Cambia los atributos de los archivos 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attrib +h archivo.txt</a:t>
            </a:r>
          </a:p>
        </p:txBody>
      </p:sp>
      <p:sp>
        <p:nvSpPr>
          <p:cNvPr id="12" name="Freeform 12"/>
          <p:cNvSpPr/>
          <p:nvPr/>
        </p:nvSpPr>
        <p:spPr>
          <a:xfrm>
            <a:off x="8973296" y="4199608"/>
            <a:ext cx="8115300" cy="4701570"/>
          </a:xfrm>
          <a:custGeom>
            <a:avLst/>
            <a:gdLst/>
            <a:ahLst/>
            <a:cxnLst/>
            <a:rect l="l" t="t" r="r" b="b"/>
            <a:pathLst>
              <a:path w="8115300" h="4701570">
                <a:moveTo>
                  <a:pt x="0" y="0"/>
                </a:moveTo>
                <a:lnTo>
                  <a:pt x="8115300" y="0"/>
                </a:lnTo>
                <a:lnTo>
                  <a:pt x="8115300" y="4701571"/>
                </a:lnTo>
                <a:lnTo>
                  <a:pt x="0" y="470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82" b="-1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48090" y="8439912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62422" y="9549328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t="-9339" b="-93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49453" y="2077367"/>
            <a:ext cx="9195159" cy="650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cd: Cambia de directorio.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ls / dir: Muestra el contenido del directorio.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mkdir: Crea un directorio.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rm / del: Elimina archivos.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cp / copy: Copia archivos.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mv / move: Mueve archivos.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● rmdir / rm -r: Elimina directorios (vacíos o con contenido).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6087" y="9551042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34885" y="38100"/>
            <a:ext cx="9016784" cy="117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00"/>
              </a:lnSpc>
            </a:pPr>
            <a:r>
              <a:rPr lang="en-US" sz="8000" i="1" spc="-608">
                <a:solidFill>
                  <a:srgbClr val="000000"/>
                </a:solidFill>
                <a:latin typeface="Noto Serif Display Italics"/>
                <a:ea typeface="Noto Serif Display Italics"/>
                <a:cs typeface="Noto Serif Display Italics"/>
                <a:sym typeface="Noto Serif Display Italics"/>
              </a:rPr>
              <a:t>Resumen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12259" y="5757189"/>
            <a:ext cx="4981030" cy="2756824"/>
          </a:xfrm>
          <a:custGeom>
            <a:avLst/>
            <a:gdLst/>
            <a:ahLst/>
            <a:cxnLst/>
            <a:rect l="l" t="t" r="r" b="b"/>
            <a:pathLst>
              <a:path w="4981030" h="2756824">
                <a:moveTo>
                  <a:pt x="0" y="0"/>
                </a:moveTo>
                <a:lnTo>
                  <a:pt x="4981030" y="0"/>
                </a:lnTo>
                <a:lnTo>
                  <a:pt x="4981030" y="2756824"/>
                </a:lnTo>
                <a:lnTo>
                  <a:pt x="0" y="275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0" b="-7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716972" flipH="1">
            <a:off x="10537559" y="-194563"/>
            <a:ext cx="11183993" cy="4837077"/>
          </a:xfrm>
          <a:custGeom>
            <a:avLst/>
            <a:gdLst/>
            <a:ahLst/>
            <a:cxnLst/>
            <a:rect l="l" t="t" r="r" b="b"/>
            <a:pathLst>
              <a:path w="11183993" h="4837077">
                <a:moveTo>
                  <a:pt x="11183993" y="0"/>
                </a:moveTo>
                <a:lnTo>
                  <a:pt x="0" y="0"/>
                </a:lnTo>
                <a:lnTo>
                  <a:pt x="0" y="4837077"/>
                </a:lnTo>
                <a:lnTo>
                  <a:pt x="11183993" y="4837077"/>
                </a:lnTo>
                <a:lnTo>
                  <a:pt x="1118399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6188" y="2838054"/>
            <a:ext cx="4993112" cy="3107478"/>
          </a:xfrm>
          <a:custGeom>
            <a:avLst/>
            <a:gdLst/>
            <a:ahLst/>
            <a:cxnLst/>
            <a:rect l="l" t="t" r="r" b="b"/>
            <a:pathLst>
              <a:path w="4993112" h="3107478">
                <a:moveTo>
                  <a:pt x="0" y="0"/>
                </a:moveTo>
                <a:lnTo>
                  <a:pt x="4993112" y="0"/>
                </a:lnTo>
                <a:lnTo>
                  <a:pt x="4993112" y="3107477"/>
                </a:lnTo>
                <a:lnTo>
                  <a:pt x="0" y="310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54007" y="5462652"/>
            <a:ext cx="4653554" cy="3106596"/>
          </a:xfrm>
          <a:custGeom>
            <a:avLst/>
            <a:gdLst/>
            <a:ahLst/>
            <a:cxnLst/>
            <a:rect l="l" t="t" r="r" b="b"/>
            <a:pathLst>
              <a:path w="4653554" h="3106596">
                <a:moveTo>
                  <a:pt x="0" y="0"/>
                </a:moveTo>
                <a:lnTo>
                  <a:pt x="4653553" y="0"/>
                </a:lnTo>
                <a:lnTo>
                  <a:pt x="4653553" y="3106596"/>
                </a:lnTo>
                <a:lnTo>
                  <a:pt x="0" y="3106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30548" y="2897595"/>
            <a:ext cx="4680724" cy="3047936"/>
          </a:xfrm>
          <a:custGeom>
            <a:avLst/>
            <a:gdLst/>
            <a:ahLst/>
            <a:cxnLst/>
            <a:rect l="l" t="t" r="r" b="b"/>
            <a:pathLst>
              <a:path w="4680724" h="3047936">
                <a:moveTo>
                  <a:pt x="0" y="0"/>
                </a:moveTo>
                <a:lnTo>
                  <a:pt x="4680724" y="0"/>
                </a:lnTo>
                <a:lnTo>
                  <a:pt x="4680724" y="3047936"/>
                </a:lnTo>
                <a:lnTo>
                  <a:pt x="0" y="3047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045430" y="9263062"/>
            <a:ext cx="19977414" cy="0"/>
          </a:xfrm>
          <a:prstGeom prst="line">
            <a:avLst/>
          </a:prstGeom>
          <a:ln w="9525" cap="rnd">
            <a:solidFill>
              <a:srgbClr val="FFF7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3938" y="-1410718"/>
            <a:ext cx="0" cy="19977414"/>
          </a:xfrm>
          <a:prstGeom prst="line">
            <a:avLst/>
          </a:prstGeom>
          <a:ln w="9525" cap="rnd">
            <a:solidFill>
              <a:srgbClr val="FFF7F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94987" y="1408977"/>
            <a:ext cx="13918039" cy="250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i="1" spc="-608">
                <a:solidFill>
                  <a:srgbClr val="000000"/>
                </a:solidFill>
                <a:latin typeface="Noto Serif Display Bold Italics"/>
                <a:ea typeface="Noto Serif Display Bold Italics"/>
                <a:cs typeface="Noto Serif Display Bold Italics"/>
                <a:sym typeface="Noto Serif Display Bold Italics"/>
              </a:rPr>
              <a:t>3.2 Gestión de Archivos </a:t>
            </a:r>
          </a:p>
          <a:p>
            <a:pPr marL="0" lvl="0" indent="0" algn="l">
              <a:lnSpc>
                <a:spcPts val="9920"/>
              </a:lnSpc>
              <a:spcBef>
                <a:spcPct val="0"/>
              </a:spcBef>
            </a:pPr>
            <a:r>
              <a:rPr lang="en-US" sz="8000" b="1" i="1" spc="-608">
                <a:solidFill>
                  <a:srgbClr val="000000"/>
                </a:solidFill>
                <a:latin typeface="Noto Serif Display Bold Italics"/>
                <a:ea typeface="Noto Serif Display Bold Italics"/>
                <a:cs typeface="Noto Serif Display Bold Italics"/>
                <a:sym typeface="Noto Serif Display Bold Italics"/>
              </a:rPr>
              <a:t>y Directorios.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4987" y="7864408"/>
            <a:ext cx="6383069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460"/>
              </a:lnSpc>
              <a:spcBef>
                <a:spcPct val="0"/>
              </a:spcBef>
            </a:pPr>
            <a:r>
              <a:rPr lang="en-US" sz="3500" b="1" spc="35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SISTEMAS OPERATIVOS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330289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972800" y="7411212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10290618"/>
          </a:xfrm>
          <a:custGeom>
            <a:avLst/>
            <a:gdLst/>
            <a:ahLst/>
            <a:cxnLst/>
            <a:rect l="l" t="t" r="r" b="b"/>
            <a:pathLst>
              <a:path w="18288000" h="10290618">
                <a:moveTo>
                  <a:pt x="0" y="0"/>
                </a:moveTo>
                <a:lnTo>
                  <a:pt x="18288000" y="0"/>
                </a:lnTo>
                <a:lnTo>
                  <a:pt x="18288000" y="10290618"/>
                </a:lnTo>
                <a:lnTo>
                  <a:pt x="0" y="10290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r="-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84185" y="532003"/>
            <a:ext cx="6919631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99"/>
              </a:lnSpc>
            </a:pPr>
            <a:r>
              <a:rPr lang="en-US" sz="9999" i="1" spc="-759">
                <a:solidFill>
                  <a:srgbClr val="FFFFFF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Archivos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8548" y="2843403"/>
            <a:ext cx="7064149" cy="230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Los archivos en sistemas operativos son esenciales para el almacenamiento y gestión de datos. Se clasifican en datos, directorios, enlaces simbólicos y dispositivos, cada uno con estructuras y funciones específicas.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20581" y="5989701"/>
            <a:ext cx="7527730" cy="276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Un archivo es una secuencia de bytes almacenada en el disco, sin una estructura específica definida por el usuario. 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Se identifican con un nombre único, pueden ser de distinto tipo y tienen atributos como protección, propietario, tamaño y tiempo.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6087" y="9551042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3618"/>
            <a:ext cx="21290240" cy="10290618"/>
          </a:xfrm>
          <a:custGeom>
            <a:avLst/>
            <a:gdLst/>
            <a:ahLst/>
            <a:cxnLst/>
            <a:rect l="l" t="t" r="r" b="b"/>
            <a:pathLst>
              <a:path w="21290240" h="10290618">
                <a:moveTo>
                  <a:pt x="0" y="0"/>
                </a:moveTo>
                <a:lnTo>
                  <a:pt x="21290240" y="0"/>
                </a:lnTo>
                <a:lnTo>
                  <a:pt x="21290240" y="10290618"/>
                </a:lnTo>
                <a:lnTo>
                  <a:pt x="0" y="1029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t="-8051" b="-80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95907" y="57150"/>
            <a:ext cx="12694739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99"/>
              </a:lnSpc>
            </a:pPr>
            <a:r>
              <a:rPr lang="en-US" sz="9999" i="1" spc="-759">
                <a:solidFill>
                  <a:srgbClr val="FFFFFF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Operaciones con Archivos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08680"/>
            <a:ext cx="8565269" cy="650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■Crear, Eliminar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■Abrir: Al abrir, se accede a las tablas de información del disco para localizar el archivo y trasladar la información a memoria.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■Cerrar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■Leer: Se utiliza una zona de almacenamiento temporal: buffer.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■Escribir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■Buscar (Seek): Permite localizar el puntero de lectura/escritura en cualquier parte del archivo. Solo se permite en archivos de acceso directo.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■Obtener/Establecer atributos: Obtención/modificación de los atributos.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FFFFFF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6087" y="9551042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410718"/>
            <a:ext cx="18288000" cy="11697718"/>
          </a:xfrm>
          <a:custGeom>
            <a:avLst/>
            <a:gdLst/>
            <a:ahLst/>
            <a:cxnLst/>
            <a:rect l="l" t="t" r="r" b="b"/>
            <a:pathLst>
              <a:path w="18288000" h="11697718">
                <a:moveTo>
                  <a:pt x="0" y="0"/>
                </a:moveTo>
                <a:lnTo>
                  <a:pt x="18288000" y="0"/>
                </a:lnTo>
                <a:lnTo>
                  <a:pt x="18288000" y="11697718"/>
                </a:lnTo>
                <a:lnTo>
                  <a:pt x="0" y="1169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984" r="-3984" b="-50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19790" y="2791335"/>
            <a:ext cx="6733019" cy="510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También conocidos como carpetas, es un tipo de archivo que contiene información para acceder a archivos o otros directorios, son una estructura fundamental en los sistemas de archivos; permiten organizar y clasificar archivos y otros directorios de manera lógica y jerárquica. 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Los directorios se componen de entradas que contienen información sobre los archivos y subdirectorios que se encuentran en él.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65836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  <p:sp>
        <p:nvSpPr>
          <p:cNvPr id="8" name="Freeform 8"/>
          <p:cNvSpPr/>
          <p:nvPr/>
        </p:nvSpPr>
        <p:spPr>
          <a:xfrm rot="1302296">
            <a:off x="6532987" y="-2402175"/>
            <a:ext cx="22512240" cy="7963705"/>
          </a:xfrm>
          <a:custGeom>
            <a:avLst/>
            <a:gdLst/>
            <a:ahLst/>
            <a:cxnLst/>
            <a:rect l="l" t="t" r="r" b="b"/>
            <a:pathLst>
              <a:path w="22512240" h="7963705">
                <a:moveTo>
                  <a:pt x="0" y="0"/>
                </a:moveTo>
                <a:lnTo>
                  <a:pt x="22512240" y="0"/>
                </a:lnTo>
                <a:lnTo>
                  <a:pt x="22512240" y="7963705"/>
                </a:lnTo>
                <a:lnTo>
                  <a:pt x="0" y="796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684185" y="325438"/>
            <a:ext cx="6919631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99"/>
              </a:lnSpc>
            </a:pPr>
            <a:r>
              <a:rPr lang="en-US" sz="9999" i="1" spc="-759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Directorios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09083" y="2800745"/>
            <a:ext cx="8133228" cy="509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395" spc="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Un directorio puede contener varios tipos de elementos, como:</a:t>
            </a:r>
          </a:p>
          <a:p>
            <a:pPr marL="517190" lvl="1" indent="-258595" algn="just">
              <a:lnSpc>
                <a:spcPts val="3736"/>
              </a:lnSpc>
              <a:buFont typeface="Arial"/>
              <a:buChar char="•"/>
            </a:pPr>
            <a:r>
              <a:rPr lang="en-US" sz="2395" spc="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Archivos: contienen información, como texto, imágenes, audio, video, etc.</a:t>
            </a:r>
          </a:p>
          <a:p>
            <a:pPr marL="517190" lvl="1" indent="-258595" algn="just">
              <a:lnSpc>
                <a:spcPts val="3736"/>
              </a:lnSpc>
              <a:buFont typeface="Arial"/>
              <a:buChar char="•"/>
            </a:pPr>
            <a:r>
              <a:rPr lang="en-US" sz="2395" spc="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Subdirectorios: son directorios que se encuentran dentro de otro directorio.</a:t>
            </a:r>
          </a:p>
          <a:p>
            <a:pPr marL="517190" lvl="1" indent="-258595" algn="just">
              <a:lnSpc>
                <a:spcPts val="3736"/>
              </a:lnSpc>
              <a:buFont typeface="Arial"/>
              <a:buChar char="•"/>
            </a:pPr>
            <a:r>
              <a:rPr lang="en-US" sz="2395" spc="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Enlaces simbólicos: enlaces que apuntan a un archivo o directorio en una ubicación diferente.</a:t>
            </a:r>
          </a:p>
          <a:p>
            <a:pPr marL="517190" lvl="1" indent="-258595" algn="just">
              <a:lnSpc>
                <a:spcPts val="3736"/>
              </a:lnSpc>
              <a:buFont typeface="Arial"/>
              <a:buChar char="•"/>
            </a:pPr>
            <a:r>
              <a:rPr lang="en-US" sz="2395" spc="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Enlaces duros: enlaces que apuntan a un archivo o directorio en la misma ubicación.</a:t>
            </a:r>
          </a:p>
          <a:p>
            <a:pPr algn="just">
              <a:lnSpc>
                <a:spcPts val="3736"/>
              </a:lnSpc>
            </a:pPr>
            <a:endParaRPr lang="en-US" sz="2395" spc="23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>
                  <a:alpha val="4862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>
                  <a:alpha val="4862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410718"/>
            <a:ext cx="18288000" cy="11697718"/>
          </a:xfrm>
          <a:custGeom>
            <a:avLst/>
            <a:gdLst/>
            <a:ahLst/>
            <a:cxnLst/>
            <a:rect l="l" t="t" r="r" b="b"/>
            <a:pathLst>
              <a:path w="18288000" h="11697718">
                <a:moveTo>
                  <a:pt x="0" y="0"/>
                </a:moveTo>
                <a:lnTo>
                  <a:pt x="18288000" y="0"/>
                </a:lnTo>
                <a:lnTo>
                  <a:pt x="18288000" y="11697718"/>
                </a:lnTo>
                <a:lnTo>
                  <a:pt x="0" y="1169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3984" r="-3984" b="-50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02296">
            <a:off x="6532987" y="-2402175"/>
            <a:ext cx="22512240" cy="7963705"/>
          </a:xfrm>
          <a:custGeom>
            <a:avLst/>
            <a:gdLst/>
            <a:ahLst/>
            <a:cxnLst/>
            <a:rect l="l" t="t" r="r" b="b"/>
            <a:pathLst>
              <a:path w="22512240" h="7963705">
                <a:moveTo>
                  <a:pt x="0" y="0"/>
                </a:moveTo>
                <a:lnTo>
                  <a:pt x="22512240" y="0"/>
                </a:lnTo>
                <a:lnTo>
                  <a:pt x="22512240" y="7963705"/>
                </a:lnTo>
                <a:lnTo>
                  <a:pt x="0" y="7963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739870" y="1085850"/>
            <a:ext cx="12406814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99"/>
              </a:lnSpc>
            </a:pPr>
            <a:r>
              <a:rPr lang="en-US" sz="9999" i="1" spc="-759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Funciones de Directorios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2069" y="3567230"/>
            <a:ext cx="10088464" cy="370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Organizar archivos y otros directorios en una jerarquía lógica.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Proporcionar acceso a archivos y directorios.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Contener información de metadatos sobre los archivos y directorios.</a:t>
            </a:r>
          </a:p>
          <a:p>
            <a:pPr algn="just">
              <a:lnSpc>
                <a:spcPts val="3744"/>
              </a:lnSpc>
            </a:pPr>
            <a:endParaRPr lang="en-US" sz="2400" spc="24">
              <a:solidFill>
                <a:srgbClr val="000000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18160" lvl="1" indent="-259080" algn="just">
              <a:lnSpc>
                <a:spcPts val="3744"/>
              </a:lnSpc>
              <a:buFont typeface="Arial"/>
              <a:buChar char="•"/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Permitir la configuración de permisos y accesos.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8439912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365836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349" y="-1548795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930121"/>
            <a:ext cx="6446041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1. pwd (Print Working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○Muestra la ruta del directorio actual.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3306" y="5067300"/>
            <a:ext cx="6578492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2. cd (Change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○Cambia de directorio.</a:t>
            </a:r>
          </a:p>
        </p:txBody>
      </p:sp>
      <p:sp>
        <p:nvSpPr>
          <p:cNvPr id="7" name="Freeform 7"/>
          <p:cNvSpPr/>
          <p:nvPr/>
        </p:nvSpPr>
        <p:spPr>
          <a:xfrm>
            <a:off x="1048090" y="8439912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705690" y="3830043"/>
            <a:ext cx="6530403" cy="4074736"/>
          </a:xfrm>
          <a:custGeom>
            <a:avLst/>
            <a:gdLst/>
            <a:ahLst/>
            <a:cxnLst/>
            <a:rect l="l" t="t" r="r" b="b"/>
            <a:pathLst>
              <a:path w="6530403" h="4074736">
                <a:moveTo>
                  <a:pt x="0" y="0"/>
                </a:moveTo>
                <a:lnTo>
                  <a:pt x="6530403" y="0"/>
                </a:lnTo>
                <a:lnTo>
                  <a:pt x="6530403" y="4074735"/>
                </a:lnTo>
                <a:lnTo>
                  <a:pt x="0" y="407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 l="-1996" r="-1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03306" y="7407895"/>
            <a:ext cx="5500646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3. ls (List):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○Muestra los archivos y directorios en el directorio actual.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297866" y="-32194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03306" y="161925"/>
            <a:ext cx="12990336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i="1" spc="-455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Comandos en Linux/Unix (incluyendo macOS)</a:t>
            </a:r>
          </a:p>
          <a:p>
            <a:pPr marL="0" lvl="0" indent="0" algn="ctr">
              <a:lnSpc>
                <a:spcPts val="6900"/>
              </a:lnSpc>
            </a:pPr>
            <a:r>
              <a:rPr lang="en-US" sz="6000" spc="-455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Gestión de directorios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51670" y="3030836"/>
            <a:ext cx="6399349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4. mkdir (Make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○Crea un nuevo directorio.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51670" y="5221395"/>
            <a:ext cx="6399349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5. rmdir (Remove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○Elimina un directorio vacío.</a:t>
            </a:r>
          </a:p>
        </p:txBody>
      </p:sp>
      <p:sp>
        <p:nvSpPr>
          <p:cNvPr id="14" name="Freeform 14"/>
          <p:cNvSpPr/>
          <p:nvPr/>
        </p:nvSpPr>
        <p:spPr>
          <a:xfrm rot="-820228" flipH="1">
            <a:off x="6799146" y="6275777"/>
            <a:ext cx="16312639" cy="7444054"/>
          </a:xfrm>
          <a:custGeom>
            <a:avLst/>
            <a:gdLst/>
            <a:ahLst/>
            <a:cxnLst/>
            <a:rect l="l" t="t" r="r" b="b"/>
            <a:pathLst>
              <a:path w="16312639" h="7444054">
                <a:moveTo>
                  <a:pt x="16312640" y="0"/>
                </a:moveTo>
                <a:lnTo>
                  <a:pt x="0" y="0"/>
                </a:lnTo>
                <a:lnTo>
                  <a:pt x="0" y="7444054"/>
                </a:lnTo>
                <a:lnTo>
                  <a:pt x="16312640" y="7444054"/>
                </a:lnTo>
                <a:lnTo>
                  <a:pt x="16312640" y="0"/>
                </a:lnTo>
                <a:close/>
              </a:path>
            </a:pathLst>
          </a:custGeom>
          <a:blipFill>
            <a:blip r:embed="rId5"/>
            <a:stretch>
              <a:fillRect l="-196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48090" y="9462741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51670" y="7416717"/>
            <a:ext cx="6399349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6. rm -r (Remove recursively):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○Elimina un directorio y su contenido.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4955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297866" y="-32194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94926" y="7847100"/>
            <a:ext cx="3259303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4. rm (Remove):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○Elimina archivos.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25170" y="4556831"/>
            <a:ext cx="4103518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6.chmod (Change Mode):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○Cambia los permisos de un archivo o directorio.</a:t>
            </a:r>
          </a:p>
        </p:txBody>
      </p:sp>
      <p:sp>
        <p:nvSpPr>
          <p:cNvPr id="8" name="Freeform 8"/>
          <p:cNvSpPr/>
          <p:nvPr/>
        </p:nvSpPr>
        <p:spPr>
          <a:xfrm rot="-820228" flipH="1">
            <a:off x="6799146" y="6275777"/>
            <a:ext cx="16312639" cy="7444054"/>
          </a:xfrm>
          <a:custGeom>
            <a:avLst/>
            <a:gdLst/>
            <a:ahLst/>
            <a:cxnLst/>
            <a:rect l="l" t="t" r="r" b="b"/>
            <a:pathLst>
              <a:path w="16312639" h="7444054">
                <a:moveTo>
                  <a:pt x="16312640" y="0"/>
                </a:moveTo>
                <a:lnTo>
                  <a:pt x="0" y="0"/>
                </a:lnTo>
                <a:lnTo>
                  <a:pt x="0" y="7444054"/>
                </a:lnTo>
                <a:lnTo>
                  <a:pt x="16312640" y="7444054"/>
                </a:lnTo>
                <a:lnTo>
                  <a:pt x="16312640" y="0"/>
                </a:lnTo>
                <a:close/>
              </a:path>
            </a:pathLst>
          </a:custGeom>
          <a:blipFill>
            <a:blip r:embed="rId4"/>
            <a:stretch>
              <a:fillRect l="-196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8439912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45021" y="9451872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86523" y="3675383"/>
            <a:ext cx="7062044" cy="4091370"/>
          </a:xfrm>
          <a:custGeom>
            <a:avLst/>
            <a:gdLst/>
            <a:ahLst/>
            <a:cxnLst/>
            <a:rect l="l" t="t" r="r" b="b"/>
            <a:pathLst>
              <a:path w="7062044" h="4091370">
                <a:moveTo>
                  <a:pt x="0" y="0"/>
                </a:moveTo>
                <a:lnTo>
                  <a:pt x="7062045" y="0"/>
                </a:lnTo>
                <a:lnTo>
                  <a:pt x="7062045" y="4091370"/>
                </a:lnTo>
                <a:lnTo>
                  <a:pt x="0" y="4091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t="-1782" b="-1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94926" y="2308736"/>
            <a:ext cx="6766016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1. touch: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○Crea un archivo vacío o actualiza la fecha de modificación de un archivo existente.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4926" y="4377375"/>
            <a:ext cx="4613791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2. cp (Copy):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○Copia archivos o directorios.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926" y="5972622"/>
            <a:ext cx="6331082" cy="91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4"/>
              </a:lnSpc>
            </a:pPr>
            <a:r>
              <a:rPr lang="en-US" sz="2374" spc="23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3. mv (Move):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○Mueve o renombra archivos o directorios.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021" y="161925"/>
            <a:ext cx="13431842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i="1" spc="-455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Comandos en Linux/Unix (incluyendo macOS)</a:t>
            </a:r>
          </a:p>
          <a:p>
            <a:pPr marL="0" lvl="0" indent="0" algn="ctr">
              <a:lnSpc>
                <a:spcPts val="6900"/>
              </a:lnSpc>
            </a:pPr>
            <a:r>
              <a:rPr lang="en-US" sz="6000" spc="-455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Gestión de archivos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5170" y="2755418"/>
            <a:ext cx="6399349" cy="89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5.cat (Concatenate):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○Muestra el contenido de un archivo.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36696" y="6866453"/>
            <a:ext cx="4722604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7.chown (Change Owner):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○Cambia el propietario de un archivo o directorio.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5430" y="-1410718"/>
            <a:ext cx="19977414" cy="19977414"/>
            <a:chOff x="0" y="0"/>
            <a:chExt cx="26636553" cy="26636553"/>
          </a:xfrm>
        </p:grpSpPr>
        <p:sp>
          <p:nvSpPr>
            <p:cNvPr id="3" name="AutoShape 3"/>
            <p:cNvSpPr/>
            <p:nvPr/>
          </p:nvSpPr>
          <p:spPr>
            <a:xfrm>
              <a:off x="0" y="14231708"/>
              <a:ext cx="26636553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2759157" y="0"/>
              <a:ext cx="0" cy="26636553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7135" y="2022475"/>
            <a:ext cx="6446041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1. cd (Change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○Cambia de directorio.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cd C:\Usuarios\Usuario\Documentos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0481" y="4188714"/>
            <a:ext cx="4922845" cy="183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2. dir: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○Muestra los archivos y directorios en el directorio actual.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dir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0481" y="6788224"/>
            <a:ext cx="6399349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3. mkdir (Make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○Crea un nuevo directorio.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mkdir nuevo_directorio</a:t>
            </a:r>
          </a:p>
        </p:txBody>
      </p:sp>
      <p:sp>
        <p:nvSpPr>
          <p:cNvPr id="8" name="Freeform 8"/>
          <p:cNvSpPr/>
          <p:nvPr/>
        </p:nvSpPr>
        <p:spPr>
          <a:xfrm>
            <a:off x="11351670" y="510767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671268">
            <a:off x="6003180" y="-1883178"/>
            <a:ext cx="22512240" cy="7963705"/>
          </a:xfrm>
          <a:custGeom>
            <a:avLst/>
            <a:gdLst/>
            <a:ahLst/>
            <a:cxnLst/>
            <a:rect l="l" t="t" r="r" b="b"/>
            <a:pathLst>
              <a:path w="22512240" h="7963705">
                <a:moveTo>
                  <a:pt x="0" y="0"/>
                </a:moveTo>
                <a:lnTo>
                  <a:pt x="22512240" y="0"/>
                </a:lnTo>
                <a:lnTo>
                  <a:pt x="22512240" y="7963705"/>
                </a:lnTo>
                <a:lnTo>
                  <a:pt x="0" y="7963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65159" y="28575"/>
            <a:ext cx="9016784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i="1" spc="-455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Comandos en Windows (CMD)</a:t>
            </a:r>
          </a:p>
          <a:p>
            <a:pPr marL="0" lvl="0" indent="0" algn="ctr">
              <a:lnSpc>
                <a:spcPts val="6900"/>
              </a:lnSpc>
            </a:pPr>
            <a:r>
              <a:rPr lang="en-US" sz="6000" i="1" spc="-455">
                <a:solidFill>
                  <a:srgbClr val="000000"/>
                </a:solidFill>
                <a:latin typeface="Noto Serif Display Light Italics"/>
                <a:ea typeface="Noto Serif Display Light Italics"/>
                <a:cs typeface="Noto Serif Display Light Italics"/>
                <a:sym typeface="Noto Serif Display Light Italics"/>
              </a:rPr>
              <a:t>Gestión de directorios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943" y="3312922"/>
            <a:ext cx="4545024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4. rmdir (Remove Directory):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○Elimina un directorio vacío.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rmdir directorio_vacio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943" y="5497777"/>
            <a:ext cx="3034362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5. del (Delete):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○Elimina un archivo.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del archivo.txt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8091" y="7682632"/>
            <a:ext cx="7061607" cy="136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6. ren (Rename):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○Cambia el nombre de un archivo o directorio.</a:t>
            </a:r>
          </a:p>
          <a:p>
            <a:pPr algn="just">
              <a:lnSpc>
                <a:spcPts val="3744"/>
              </a:lnSpc>
            </a:pPr>
            <a:r>
              <a:rPr lang="en-US" sz="2400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C:\&gt; ren archivo.txt archivo_renombrado.txt</a:t>
            </a:r>
          </a:p>
        </p:txBody>
      </p:sp>
      <p:sp>
        <p:nvSpPr>
          <p:cNvPr id="14" name="Freeform 14"/>
          <p:cNvSpPr/>
          <p:nvPr/>
        </p:nvSpPr>
        <p:spPr>
          <a:xfrm>
            <a:off x="6126767" y="3389122"/>
            <a:ext cx="6740876" cy="4221992"/>
          </a:xfrm>
          <a:custGeom>
            <a:avLst/>
            <a:gdLst/>
            <a:ahLst/>
            <a:cxnLst/>
            <a:rect l="l" t="t" r="r" b="b"/>
            <a:pathLst>
              <a:path w="6740876" h="4221992">
                <a:moveTo>
                  <a:pt x="0" y="0"/>
                </a:moveTo>
                <a:lnTo>
                  <a:pt x="6740876" y="0"/>
                </a:lnTo>
                <a:lnTo>
                  <a:pt x="6740876" y="4221992"/>
                </a:lnTo>
                <a:lnTo>
                  <a:pt x="0" y="4221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</a:blip>
            <a:stretch>
              <a:fillRect l="-14053" t="-4629" b="-46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48090" y="8439912"/>
            <a:ext cx="7315200" cy="1847088"/>
          </a:xfrm>
          <a:custGeom>
            <a:avLst/>
            <a:gdLst/>
            <a:ahLst/>
            <a:cxnLst/>
            <a:rect l="l" t="t" r="r" b="b"/>
            <a:pathLst>
              <a:path w="7315200" h="1847088">
                <a:moveTo>
                  <a:pt x="0" y="0"/>
                </a:moveTo>
                <a:lnTo>
                  <a:pt x="7315200" y="0"/>
                </a:lnTo>
                <a:lnTo>
                  <a:pt x="7315200" y="1847088"/>
                </a:lnTo>
                <a:lnTo>
                  <a:pt x="0" y="184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75941" y="9551042"/>
            <a:ext cx="997572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20"/>
              </a:lnSpc>
              <a:spcBef>
                <a:spcPct val="0"/>
              </a:spcBef>
            </a:pPr>
            <a:r>
              <a:rPr lang="en-US" sz="2000" b="1" u="none" strike="noStrike" spc="290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UNIDAD III</a:t>
            </a:r>
            <a:r>
              <a:rPr lang="en-US" sz="2000" u="none" strike="noStrike" spc="29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COMANDOS BÁSICOS DE SISTEMAS OPERATIVOS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Microsoft Office PowerPoint</Application>
  <PresentationFormat>Custom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TT Fors Bold</vt:lpstr>
      <vt:lpstr>Noto Serif Display</vt:lpstr>
      <vt:lpstr>Arial</vt:lpstr>
      <vt:lpstr>TT Fors</vt:lpstr>
      <vt:lpstr>Noto Serif Display Bold Italics</vt:lpstr>
      <vt:lpstr>Calibri</vt:lpstr>
      <vt:lpstr>Noto Serif Display Italics</vt:lpstr>
      <vt:lpstr>Noto Serif Display Light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Operativos - Unidad III</dc:title>
  <dc:creator>Daniela</dc:creator>
  <cp:lastModifiedBy>Daniela Caloca</cp:lastModifiedBy>
  <cp:revision>2</cp:revision>
  <dcterms:created xsi:type="dcterms:W3CDTF">2006-08-16T00:00:00Z</dcterms:created>
  <dcterms:modified xsi:type="dcterms:W3CDTF">2025-03-22T15:34:12Z</dcterms:modified>
  <dc:identifier>DAGggcePt_g</dc:identifier>
</cp:coreProperties>
</file>